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30"/>
  </p:notesMasterIdLst>
  <p:handoutMasterIdLst>
    <p:handoutMasterId r:id="rId31"/>
  </p:handoutMasterIdLst>
  <p:sldIdLst>
    <p:sldId id="394" r:id="rId4"/>
    <p:sldId id="395" r:id="rId5"/>
    <p:sldId id="491" r:id="rId6"/>
    <p:sldId id="492" r:id="rId7"/>
    <p:sldId id="506" r:id="rId8"/>
    <p:sldId id="500" r:id="rId9"/>
    <p:sldId id="493" r:id="rId10"/>
    <p:sldId id="501" r:id="rId11"/>
    <p:sldId id="502" r:id="rId12"/>
    <p:sldId id="507" r:id="rId13"/>
    <p:sldId id="508" r:id="rId14"/>
    <p:sldId id="511" r:id="rId15"/>
    <p:sldId id="509" r:id="rId16"/>
    <p:sldId id="498" r:id="rId17"/>
    <p:sldId id="495" r:id="rId18"/>
    <p:sldId id="513" r:id="rId19"/>
    <p:sldId id="496" r:id="rId20"/>
    <p:sldId id="510" r:id="rId21"/>
    <p:sldId id="503" r:id="rId22"/>
    <p:sldId id="504" r:id="rId23"/>
    <p:sldId id="505" r:id="rId24"/>
    <p:sldId id="499" r:id="rId25"/>
    <p:sldId id="488" r:id="rId26"/>
    <p:sldId id="442" r:id="rId27"/>
    <p:sldId id="352" r:id="rId28"/>
    <p:sldId id="393" r:id="rId2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19" autoAdjust="0"/>
    <p:restoredTop sz="94595" autoAdjust="0"/>
  </p:normalViewPr>
  <p:slideViewPr>
    <p:cSldViewPr>
      <p:cViewPr varScale="1">
        <p:scale>
          <a:sx n="79" d="100"/>
          <a:sy n="79" d="100"/>
        </p:scale>
        <p:origin x="533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13-Jul-16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13-Jul-16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569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13-Jul-16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13-Jul-16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13-Jul-16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13-Jul-16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41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software-technologies" TargetMode="External"/><Relationship Id="rId21" Type="http://schemas.openxmlformats.org/officeDocument/2006/relationships/image" Target="../media/image45.png"/><Relationship Id="rId7" Type="http://schemas.openxmlformats.org/officeDocument/2006/relationships/image" Target="../media/image38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5" Type="http://schemas.openxmlformats.org/officeDocument/2006/relationships/image" Target="../media/image42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44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9.png"/><Relationship Id="rId14" Type="http://schemas.openxmlformats.org/officeDocument/2006/relationships/hyperlink" Target="http://www.indeavr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71974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Entity Framework (EF)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919484"/>
            <a:ext cx="8125251" cy="1357116"/>
          </a:xfrm>
        </p:spPr>
        <p:txBody>
          <a:bodyPr>
            <a:normAutofit/>
          </a:bodyPr>
          <a:lstStyle/>
          <a:p>
            <a:r>
              <a:rPr lang="en-US" dirty="0"/>
              <a:t>ORM and Entity Framework</a:t>
            </a:r>
            <a:br>
              <a:rPr lang="en-US" dirty="0"/>
            </a:br>
            <a:r>
              <a:rPr lang="en-US" dirty="0"/>
              <a:t>Code First. CRUD Operations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810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1509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5561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966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1250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288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50699" y="38880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4813049" y="3753354"/>
            <a:ext cx="1690335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Entity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Framework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4012" y="3774332"/>
            <a:ext cx="4724400" cy="2416238"/>
          </a:xfrm>
          <a:prstGeom prst="roundRect">
            <a:avLst>
              <a:gd name="adj" fmla="val 966"/>
            </a:avLst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Defining the DB Connection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42" y="1105712"/>
            <a:ext cx="4297774" cy="534171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097799" y="3624167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212" y="1105712"/>
            <a:ext cx="5903996" cy="534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98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Finish EF Code First Model Generation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" y="1295400"/>
            <a:ext cx="5212487" cy="50474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636" y="1295400"/>
            <a:ext cx="5007092" cy="5047472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5955867" y="3666736"/>
            <a:ext cx="417224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95072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inside the Generated Code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49644" y="1066800"/>
            <a:ext cx="5753912" cy="3059638"/>
            <a:chOff x="684212" y="1085462"/>
            <a:chExt cx="5791200" cy="3059638"/>
          </a:xfrm>
        </p:grpSpPr>
        <p:sp>
          <p:nvSpPr>
            <p:cNvPr id="5" name="Text Placeholder 5"/>
            <p:cNvSpPr txBox="1">
              <a:spLocks/>
            </p:cNvSpPr>
            <p:nvPr/>
          </p:nvSpPr>
          <p:spPr>
            <a:xfrm>
              <a:off x="684212" y="1672903"/>
              <a:ext cx="5791200" cy="247219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>
                <a:lnSpc>
                  <a:spcPct val="90000"/>
                </a:lnSpc>
              </a:pPr>
              <a:r>
                <a:rPr lang="en-US" dirty="0"/>
                <a:t>public class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BlogDbContext</a:t>
              </a:r>
            </a:p>
            <a:p>
              <a:pPr>
                <a:lnSpc>
                  <a:spcPct val="90000"/>
                </a:lnSpc>
              </a:pPr>
              <a:r>
                <a:rPr lang="en-US" dirty="0"/>
                <a:t>   :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DbContext</a:t>
              </a:r>
            </a:p>
            <a:p>
              <a:pPr>
                <a:lnSpc>
                  <a:spcPct val="90000"/>
                </a:lnSpc>
              </a:pPr>
              <a:r>
                <a:rPr lang="en-US" dirty="0"/>
                <a:t>{</a:t>
              </a:r>
            </a:p>
            <a:p>
              <a:pPr>
                <a:lnSpc>
                  <a:spcPct val="90000"/>
                </a:lnSpc>
              </a:pPr>
              <a:r>
                <a:rPr lang="en-US" dirty="0"/>
                <a:t>  public BlogDbContext() : base(</a:t>
              </a:r>
            </a:p>
            <a:p>
              <a:pPr>
                <a:lnSpc>
                  <a:spcPct val="90000"/>
                </a:lnSpc>
              </a:pPr>
              <a:r>
                <a:rPr lang="en-US" dirty="0"/>
                <a:t>    "name=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BlogDbContext</a:t>
              </a:r>
              <a:r>
                <a:rPr lang="en-US" dirty="0"/>
                <a:t>") { }</a:t>
              </a:r>
            </a:p>
            <a:p>
              <a:pPr>
                <a:lnSpc>
                  <a:spcPct val="90000"/>
                </a:lnSpc>
              </a:pPr>
              <a:r>
                <a:rPr lang="en-US" dirty="0"/>
                <a:t>  …</a:t>
              </a:r>
            </a:p>
            <a:p>
              <a:pPr>
                <a:lnSpc>
                  <a:spcPct val="90000"/>
                </a:lnSpc>
              </a:pPr>
              <a:r>
                <a:rPr lang="en-US" dirty="0"/>
                <a:t>}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/>
                <a:t>BlogDbContext.cs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08356" y="1066800"/>
            <a:ext cx="5029200" cy="3059638"/>
            <a:chOff x="684212" y="1085462"/>
            <a:chExt cx="5791200" cy="3059638"/>
          </a:xfrm>
        </p:grpSpPr>
        <p:sp>
          <p:nvSpPr>
            <p:cNvPr id="9" name="Text Placeholder 5"/>
            <p:cNvSpPr txBox="1">
              <a:spLocks/>
            </p:cNvSpPr>
            <p:nvPr/>
          </p:nvSpPr>
          <p:spPr>
            <a:xfrm>
              <a:off x="684212" y="1672903"/>
              <a:ext cx="5791200" cy="247219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>
                <a:lnSpc>
                  <a:spcPct val="90000"/>
                </a:lnSpc>
              </a:pPr>
              <a:r>
                <a:rPr lang="en-US" dirty="0"/>
                <a:t>public class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User</a:t>
              </a:r>
            </a:p>
            <a:p>
              <a:pPr>
                <a:lnSpc>
                  <a:spcPct val="90000"/>
                </a:lnSpc>
              </a:pPr>
              <a:r>
                <a:rPr lang="en-US" dirty="0"/>
                <a:t>{</a:t>
              </a:r>
            </a:p>
            <a:p>
              <a:pPr>
                <a:lnSpc>
                  <a:spcPct val="90000"/>
                </a:lnSpc>
              </a:pPr>
              <a:r>
                <a:rPr lang="en-US" dirty="0"/>
                <a:t>  public </a:t>
              </a:r>
              <a:r>
                <a:rPr lang="en-US" dirty="0" err="1"/>
                <a:t>int</a:t>
              </a:r>
              <a:r>
                <a:rPr lang="en-US" dirty="0"/>
                <a:t>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ID</a:t>
              </a:r>
              <a:r>
                <a:rPr lang="en-US" dirty="0"/>
                <a:t> {</a:t>
              </a:r>
              <a:r>
                <a:rPr lang="en-US" dirty="0">
                  <a:latin typeface="+mn-lt"/>
                </a:rPr>
                <a:t> </a:t>
              </a:r>
              <a:r>
                <a:rPr lang="en-US" dirty="0"/>
                <a:t>get; set;</a:t>
              </a:r>
              <a:r>
                <a:rPr lang="en-US" dirty="0">
                  <a:latin typeface="+mn-lt"/>
                </a:rPr>
                <a:t> </a:t>
              </a:r>
              <a:r>
                <a:rPr lang="en-US" dirty="0"/>
                <a:t>}</a:t>
              </a:r>
            </a:p>
            <a:p>
              <a:pPr>
                <a:lnSpc>
                  <a:spcPct val="90000"/>
                </a:lnSpc>
              </a:pPr>
              <a:r>
                <a:rPr lang="en-US" dirty="0"/>
                <a:t>  public string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Username</a:t>
              </a:r>
            </a:p>
            <a:p>
              <a:pPr>
                <a:lnSpc>
                  <a:spcPct val="90000"/>
                </a:lnSpc>
              </a:pPr>
              <a:r>
                <a:rPr lang="en-US" dirty="0"/>
                <a:t>  {</a:t>
              </a:r>
              <a:r>
                <a:rPr lang="en-US" dirty="0">
                  <a:latin typeface="+mn-lt"/>
                </a:rPr>
                <a:t> </a:t>
              </a:r>
              <a:r>
                <a:rPr lang="en-US" dirty="0"/>
                <a:t>get; set;</a:t>
              </a:r>
              <a:r>
                <a:rPr lang="en-US" dirty="0">
                  <a:latin typeface="+mn-lt"/>
                </a:rPr>
                <a:t> </a:t>
              </a:r>
              <a:r>
                <a:rPr lang="en-US" dirty="0"/>
                <a:t>}</a:t>
              </a:r>
            </a:p>
            <a:p>
              <a:pPr>
                <a:lnSpc>
                  <a:spcPct val="90000"/>
                </a:lnSpc>
              </a:pPr>
              <a:r>
                <a:rPr lang="en-US" dirty="0"/>
                <a:t>  …</a:t>
              </a:r>
            </a:p>
            <a:p>
              <a:pPr>
                <a:lnSpc>
                  <a:spcPct val="90000"/>
                </a:lnSpc>
              </a:pPr>
              <a:r>
                <a:rPr lang="en-US" dirty="0"/>
                <a:t>}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/>
                <a:t>User.cs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49644" y="4419600"/>
            <a:ext cx="5753912" cy="2062442"/>
            <a:chOff x="684212" y="1085462"/>
            <a:chExt cx="5791200" cy="2062442"/>
          </a:xfrm>
        </p:grpSpPr>
        <p:sp>
          <p:nvSpPr>
            <p:cNvPr id="13" name="Text Placeholder 5"/>
            <p:cNvSpPr txBox="1">
              <a:spLocks/>
            </p:cNvSpPr>
            <p:nvPr/>
          </p:nvSpPr>
          <p:spPr>
            <a:xfrm>
              <a:off x="684212" y="1672903"/>
              <a:ext cx="5791200" cy="147500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>
                <a:lnSpc>
                  <a:spcPct val="90000"/>
                </a:lnSpc>
              </a:pPr>
              <a:r>
                <a:rPr lang="en-US" dirty="0"/>
                <a:t>&lt;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connectionStrings</a:t>
              </a:r>
              <a:r>
                <a:rPr lang="en-US" dirty="0"/>
                <a:t>&gt;</a:t>
              </a:r>
            </a:p>
            <a:p>
              <a:pPr>
                <a:lnSpc>
                  <a:spcPct val="90000"/>
                </a:lnSpc>
              </a:pPr>
              <a:r>
                <a:rPr lang="en-US" dirty="0"/>
                <a:t>  &lt;add name="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BlogDbContext</a:t>
              </a:r>
              <a:r>
                <a:rPr lang="en-US" dirty="0"/>
                <a:t>"</a:t>
              </a:r>
            </a:p>
            <a:p>
              <a:pPr>
                <a:lnSpc>
                  <a:spcPct val="90000"/>
                </a:lnSpc>
              </a:pPr>
              <a:r>
                <a:rPr lang="en-US" dirty="0"/>
                <a:t>   connectionString="data source=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(localdb)\MSSQLLocalDB</a:t>
              </a:r>
              <a:r>
                <a:rPr lang="en-US" dirty="0"/>
                <a:t>; …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/>
                <a:t>App.config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608356" y="4419600"/>
            <a:ext cx="5029200" cy="2062442"/>
            <a:chOff x="684212" y="1085462"/>
            <a:chExt cx="5791200" cy="2062442"/>
          </a:xfrm>
        </p:grpSpPr>
        <p:sp>
          <p:nvSpPr>
            <p:cNvPr id="16" name="Text Placeholder 5"/>
            <p:cNvSpPr txBox="1">
              <a:spLocks/>
            </p:cNvSpPr>
            <p:nvPr/>
          </p:nvSpPr>
          <p:spPr>
            <a:xfrm>
              <a:off x="684212" y="1672903"/>
              <a:ext cx="5791200" cy="147500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>
                <a:lnSpc>
                  <a:spcPct val="90000"/>
                </a:lnSpc>
              </a:pPr>
              <a:r>
                <a:rPr lang="en-US" dirty="0"/>
                <a:t>public class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Post </a:t>
              </a:r>
              <a:r>
                <a:rPr lang="en-US" dirty="0"/>
                <a:t>{</a:t>
              </a:r>
            </a:p>
            <a:p>
              <a:pPr>
                <a:lnSpc>
                  <a:spcPct val="90000"/>
                </a:lnSpc>
              </a:pPr>
              <a:r>
                <a:rPr lang="en-US" dirty="0"/>
                <a:t>  public int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ID</a:t>
              </a:r>
              <a:r>
                <a:rPr lang="en-US" dirty="0"/>
                <a:t> {</a:t>
              </a:r>
              <a:r>
                <a:rPr lang="en-US" dirty="0">
                  <a:latin typeface="+mn-lt"/>
                </a:rPr>
                <a:t> </a:t>
              </a:r>
              <a:r>
                <a:rPr lang="en-US" dirty="0"/>
                <a:t>get; set;</a:t>
              </a:r>
              <a:r>
                <a:rPr lang="en-US" dirty="0">
                  <a:latin typeface="+mn-lt"/>
                </a:rPr>
                <a:t> </a:t>
              </a:r>
              <a:r>
                <a:rPr lang="en-US" dirty="0"/>
                <a:t>}</a:t>
              </a:r>
            </a:p>
            <a:p>
              <a:pPr>
                <a:lnSpc>
                  <a:spcPct val="90000"/>
                </a:lnSpc>
              </a:pPr>
              <a:r>
                <a:rPr lang="en-US" dirty="0"/>
                <a:t>  …</a:t>
              </a:r>
            </a:p>
            <a:p>
              <a:pPr>
                <a:lnSpc>
                  <a:spcPct val="90000"/>
                </a:lnSpc>
              </a:pPr>
              <a:r>
                <a:rPr lang="en-US" dirty="0"/>
                <a:t>}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/>
                <a:t>Post.cs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5261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code below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test</a:t>
            </a:r>
            <a:r>
              <a:rPr lang="en-US" dirty="0"/>
              <a:t> the generated EF Code First data model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DbContext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Entity Classes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List all users from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User</a:t>
            </a:r>
            <a:r>
              <a:rPr lang="en-US" dirty="0"/>
              <a:t> entity class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Generated </a:t>
            </a:r>
            <a:r>
              <a:rPr lang="en-US" noProof="1"/>
              <a:t>DbContext</a:t>
            </a:r>
            <a:r>
              <a:rPr lang="en-US" dirty="0"/>
              <a:t> + Entities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5" y="3205083"/>
            <a:ext cx="10515598" cy="3100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db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BlogDbContext()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foreach (var user in db.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Console.WriteLine(user.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Username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233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54884" y="4881437"/>
            <a:ext cx="110259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Mapping DB Tables with EF Code First</a:t>
            </a:r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1598612" y="5712544"/>
            <a:ext cx="8938472" cy="688256"/>
          </a:xfrm>
        </p:spPr>
        <p:txBody>
          <a:bodyPr/>
          <a:lstStyle/>
          <a:p>
            <a:r>
              <a:rPr lang="en-US" dirty="0"/>
              <a:t>Live Exercise in Class (Lab)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80" y="1414027"/>
            <a:ext cx="4564700" cy="30798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879" y="1401793"/>
            <a:ext cx="3037701" cy="30621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836" y="1414027"/>
            <a:ext cx="2117709" cy="1553332"/>
          </a:xfrm>
          <a:prstGeom prst="roundRect">
            <a:avLst>
              <a:gd name="adj" fmla="val 1151"/>
            </a:avLst>
          </a:prstGeom>
          <a:ln>
            <a:solidFill>
              <a:srgbClr val="0070C0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7836" y="3407661"/>
            <a:ext cx="2123917" cy="1086251"/>
          </a:xfrm>
          <a:prstGeom prst="roundRect">
            <a:avLst>
              <a:gd name="adj" fmla="val 1151"/>
            </a:avLst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371849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CRUD Operations: Query Data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6" y="1254769"/>
            <a:ext cx="10363196" cy="50698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db =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BlogDbContext()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Use LINQ to query the Posts enities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posts = db.Posts.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 =&gt; new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p.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Comments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Comments.Count()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Tags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Tags.Count()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Console.WriteLine("SQL query:\n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{0}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\n",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posts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p in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posts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Console.WriteLine($"{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p.ID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{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p.Title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({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p.Comments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comments, {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p.Tags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tags)");</a:t>
            </a:r>
          </a:p>
        </p:txBody>
      </p:sp>
    </p:spTree>
    <p:extLst>
      <p:ext uri="{BB962C8B-B14F-4D97-AF65-F5344CB8AC3E}">
        <p14:creationId xmlns:p14="http://schemas.microsoft.com/office/powerpoint/2010/main" val="316009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SQL Query Generated by EF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6" y="1104088"/>
            <a:ext cx="10363196" cy="537760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[Project1].[ID] AS [ID],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[Project1].[Title] AS [Title],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[Project1].[C1] AS [C1],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COUNT(1) AS [A1]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FROM [dbo].[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Posts_Tags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AS [Extent3]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WHERE [Project1].[ID] = [Extent3].[PostID]) AS [C2]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FROM (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[Extent1].[ID] AS [ID],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[Extent1].[Title] AS [Title],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(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COUNT(1) AS [A1]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FROM [dbo].[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Comments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AS [Extent2]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WHERE [Extent1].[ID] = [Extent2].[PostID]) AS [C1]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FROM [dbo].[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Posts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AS [Extent1]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)  AS [Project1]</a:t>
            </a:r>
          </a:p>
        </p:txBody>
      </p:sp>
    </p:spTree>
    <p:extLst>
      <p:ext uri="{BB962C8B-B14F-4D97-AF65-F5344CB8AC3E}">
        <p14:creationId xmlns:p14="http://schemas.microsoft.com/office/powerpoint/2010/main" val="3816548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 Operations: Create New Data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6" y="1333945"/>
            <a:ext cx="10667996" cy="49159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db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BlogDbContext()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post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Post()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Title = "New Title",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Body = "New Post Body",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Date = DateTime.Now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db.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Posts.Add(post)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db.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SaveChanges()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Console.WriteLine("Post #{0} created.",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post.ID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612" y="1438071"/>
            <a:ext cx="4401954" cy="391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22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 Operations: Cascading Insert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61328" y="1104088"/>
            <a:ext cx="10882196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/>
              <a:t>var db =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new BlogDbContext()</a:t>
            </a:r>
            <a:r>
              <a:rPr lang="en-US" sz="2600" dirty="0"/>
              <a:t>;</a:t>
            </a:r>
          </a:p>
          <a:p>
            <a:r>
              <a:rPr lang="en-US" sz="2600" dirty="0"/>
              <a:t>var post =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new Post()</a:t>
            </a:r>
            <a:r>
              <a:rPr lang="en-US" sz="2600" dirty="0"/>
              <a:t> {</a:t>
            </a:r>
          </a:p>
          <a:p>
            <a:r>
              <a:rPr lang="en-US" sz="2600" dirty="0"/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Title</a:t>
            </a:r>
            <a:r>
              <a:rPr lang="en-US" sz="2600" dirty="0"/>
              <a:t> = "New Post Title",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Date</a:t>
            </a:r>
            <a:r>
              <a:rPr lang="en-US" sz="2600" dirty="0"/>
              <a:t> = DateTime.Now,</a:t>
            </a:r>
          </a:p>
          <a:p>
            <a:r>
              <a:rPr lang="en-US" sz="2600" dirty="0"/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Body</a:t>
            </a:r>
            <a:r>
              <a:rPr lang="en-US" sz="2600" dirty="0"/>
              <a:t> = "This post have comments and tags",</a:t>
            </a:r>
          </a:p>
          <a:p>
            <a:r>
              <a:rPr lang="en-US" sz="2600" dirty="0"/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User</a:t>
            </a:r>
            <a:r>
              <a:rPr lang="en-US" sz="2600" dirty="0"/>
              <a:t> = db.Users.First(),</a:t>
            </a:r>
          </a:p>
          <a:p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 Comments</a:t>
            </a:r>
            <a:r>
              <a:rPr lang="en-US" sz="2600" dirty="0"/>
              <a:t> = new Comment[] {</a:t>
            </a:r>
          </a:p>
          <a:p>
            <a:r>
              <a:rPr lang="en-US" sz="2600" dirty="0"/>
              <a:t>  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new Comment()</a:t>
            </a:r>
            <a:r>
              <a:rPr lang="en-US" sz="2600" dirty="0"/>
              <a:t> {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/>
              <a:t>Text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/>
              <a:t>=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/>
              <a:t>"Comment 1",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/>
              <a:t>Date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/>
              <a:t>=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/>
              <a:t>DateTime.Now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/>
              <a:t>},</a:t>
            </a:r>
          </a:p>
          <a:p>
            <a:r>
              <a:rPr lang="en-US" sz="2600" dirty="0"/>
              <a:t>  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new Comment() </a:t>
            </a:r>
            <a:r>
              <a:rPr lang="en-US" sz="2600" dirty="0"/>
              <a:t>{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/>
              <a:t>Text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/>
              <a:t>=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/>
              <a:t>"Comment 2",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/>
              <a:t>Date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/>
              <a:t>=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/>
              <a:t>DateTime.Now,</a:t>
            </a:r>
          </a:p>
          <a:p>
            <a:r>
              <a:rPr lang="en-US" sz="2600" dirty="0"/>
              <a:t>      User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/>
              <a:t>= db.Users.First()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/>
              <a:t>} },</a:t>
            </a:r>
          </a:p>
          <a:p>
            <a:r>
              <a:rPr lang="en-US" sz="2600" dirty="0"/>
              <a:t>  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Tags</a:t>
            </a:r>
            <a:r>
              <a:rPr lang="en-US" sz="2600" dirty="0"/>
              <a:t> = db.Tags.Take(3).ToList() </a:t>
            </a:r>
          </a:p>
          <a:p>
            <a:r>
              <a:rPr lang="en-US" sz="2600" dirty="0"/>
              <a:t>};</a:t>
            </a:r>
          </a:p>
          <a:p>
            <a:r>
              <a:rPr lang="en-US" sz="2600" dirty="0"/>
              <a:t>db.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Posts.Add(post)</a:t>
            </a:r>
            <a:r>
              <a:rPr lang="en-US" sz="2600" dirty="0"/>
              <a:t>;</a:t>
            </a:r>
          </a:p>
          <a:p>
            <a:r>
              <a:rPr lang="en-US" sz="2600" dirty="0"/>
              <a:t>db.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SaveChanges()</a:t>
            </a:r>
            <a:r>
              <a:rPr lang="en-US" sz="2600" dirty="0"/>
              <a:t>;</a:t>
            </a:r>
            <a:endParaRPr lang="en-US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652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 Operations: Update Existing Data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6" y="1295400"/>
            <a:ext cx="10667996" cy="50698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/>
              <a:t>var db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new BlogDbContext()</a:t>
            </a:r>
            <a:r>
              <a:rPr lang="en-US" sz="3000" dirty="0"/>
              <a:t>;</a:t>
            </a:r>
          </a:p>
          <a:p>
            <a:r>
              <a:rPr lang="en-US" sz="3000" dirty="0"/>
              <a:t>var user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db.Users</a:t>
            </a:r>
          </a:p>
          <a:p>
            <a:r>
              <a:rPr lang="en-US" sz="3000" dirty="0"/>
              <a:t>   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.Where</a:t>
            </a:r>
            <a:r>
              <a:rPr lang="en-US" sz="3000" dirty="0"/>
              <a:t>(u =&gt; u.Username == "maria")</a:t>
            </a:r>
          </a:p>
          <a:p>
            <a:r>
              <a:rPr lang="en-US" sz="3000" dirty="0"/>
              <a:t>   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.First</a:t>
            </a:r>
            <a:r>
              <a:rPr lang="en-US" sz="3000" dirty="0"/>
              <a:t>();</a:t>
            </a:r>
          </a:p>
          <a:p>
            <a:pPr>
              <a:spcBef>
                <a:spcPts val="1200"/>
              </a:spcBef>
            </a:pPr>
            <a:r>
              <a:rPr lang="en-US" sz="3000" dirty="0"/>
              <a:t>user.PasswordHash =</a:t>
            </a:r>
          </a:p>
          <a:p>
            <a:r>
              <a:rPr lang="en-US" sz="3000" dirty="0"/>
              <a:t>  Guid.NewGuid().ToByteArray();</a:t>
            </a:r>
          </a:p>
          <a:p>
            <a:r>
              <a:rPr lang="en-US" sz="3000" dirty="0"/>
              <a:t>db.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SaveChanges()</a:t>
            </a:r>
            <a:r>
              <a:rPr lang="en-US" sz="3000" dirty="0"/>
              <a:t>;</a:t>
            </a:r>
          </a:p>
          <a:p>
            <a:pPr>
              <a:spcBef>
                <a:spcPts val="1200"/>
              </a:spcBef>
            </a:pPr>
            <a:r>
              <a:rPr lang="en-US" sz="3000" dirty="0"/>
              <a:t>Console.WriteLine(</a:t>
            </a:r>
          </a:p>
          <a:p>
            <a:r>
              <a:rPr lang="en-US" sz="3000" dirty="0"/>
              <a:t>    "User #{0} ({1}) has a new random password.",</a:t>
            </a:r>
          </a:p>
          <a:p>
            <a:r>
              <a:rPr lang="en-US" sz="3000" dirty="0"/>
              <a:t>   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user.ID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user.Username</a:t>
            </a:r>
            <a:r>
              <a:rPr lang="en-US" sz="3000" dirty="0"/>
              <a:t>);</a:t>
            </a:r>
            <a:endParaRPr lang="en-US" sz="30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5193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ORM</a:t>
            </a:r>
            <a:r>
              <a:rPr lang="en-US" sz="3200" dirty="0"/>
              <a:t> Frameworks</a:t>
            </a:r>
          </a:p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Entity Framework</a:t>
            </a:r>
            <a:endParaRPr lang="en-US" sz="3200" dirty="0"/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3200" dirty="0"/>
              <a:t>Mapping Existing DB</a:t>
            </a:r>
            <a:br>
              <a:rPr lang="en-US" sz="3200" dirty="0"/>
            </a:br>
            <a:r>
              <a:rPr lang="en-US" sz="3200" dirty="0"/>
              <a:t>with EF Code First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CRUD</a:t>
            </a:r>
            <a:r>
              <a:rPr lang="en-US" sz="3000" dirty="0"/>
              <a:t> Operations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Querying Data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Inserting, Updating,</a:t>
            </a:r>
            <a:br>
              <a:rPr lang="en-US" sz="3000" dirty="0"/>
            </a:br>
            <a:r>
              <a:rPr lang="en-US" sz="3000" dirty="0"/>
              <a:t>Deleting Data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6864" y="2491214"/>
            <a:ext cx="2080786" cy="208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0600" y="2017290"/>
            <a:ext cx="3164556" cy="40804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5212" y="4800600"/>
            <a:ext cx="2792185" cy="1447800"/>
          </a:xfrm>
          <a:prstGeom prst="roundRect">
            <a:avLst>
              <a:gd name="adj" fmla="val 2640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5864" y="650938"/>
            <a:ext cx="3048000" cy="1558862"/>
          </a:xfrm>
          <a:prstGeom prst="roundRect">
            <a:avLst>
              <a:gd name="adj" fmla="val 1151"/>
            </a:avLst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 Operations: Delete Existing Data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541338" y="1219200"/>
            <a:ext cx="11115674" cy="519294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var db = new BlogDbContext();</a:t>
            </a:r>
          </a:p>
          <a:p>
            <a:r>
              <a:rPr lang="en-US" sz="2800" dirty="0"/>
              <a:t>var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lastPost</a:t>
            </a:r>
            <a:r>
              <a:rPr lang="en-US" sz="2800" dirty="0"/>
              <a:t> = db.Posts</a:t>
            </a:r>
          </a:p>
          <a:p>
            <a:r>
              <a:rPr lang="en-US" sz="2800" dirty="0"/>
              <a:t>  .OrderByDescending(p =&gt; p.ID)</a:t>
            </a:r>
          </a:p>
          <a:p>
            <a:r>
              <a:rPr lang="en-US" sz="2800" dirty="0"/>
              <a:t>  .First();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db.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Comments.RemoveRange(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lastPost.Comments)</a:t>
            </a:r>
            <a:r>
              <a:rPr lang="en-US" sz="2800" dirty="0"/>
              <a:t>;</a:t>
            </a:r>
          </a:p>
          <a:p>
            <a:r>
              <a:rPr lang="en-US" sz="2800" dirty="0"/>
              <a:t>lastPost.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Tags.Clear()</a:t>
            </a:r>
            <a:r>
              <a:rPr lang="en-US" sz="2800" dirty="0"/>
              <a:t>;</a:t>
            </a:r>
          </a:p>
          <a:p>
            <a:r>
              <a:rPr lang="en-US" sz="2800" dirty="0"/>
              <a:t>db.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Posts.Remove(lastPost)</a:t>
            </a:r>
            <a:r>
              <a:rPr lang="en-US" sz="2800" dirty="0"/>
              <a:t>;</a:t>
            </a:r>
          </a:p>
          <a:p>
            <a:r>
              <a:rPr lang="en-US" sz="2800" dirty="0"/>
              <a:t>db.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SaveChanges()</a:t>
            </a:r>
            <a:r>
              <a:rPr lang="en-US" sz="2800" dirty="0"/>
              <a:t>;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Console.WriteLine(</a:t>
            </a:r>
          </a:p>
          <a:p>
            <a:r>
              <a:rPr lang="en-US" sz="2800" dirty="0"/>
              <a:t>  $"Deleted post #{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lastPost.ID</a:t>
            </a:r>
            <a:r>
              <a:rPr lang="en-US" sz="2800" dirty="0"/>
              <a:t>}");</a:t>
            </a:r>
            <a:endParaRPr lang="en-US" sz="32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212" y="1298214"/>
            <a:ext cx="4032340" cy="503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6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Execute Native SQL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2416" y="1168946"/>
            <a:ext cx="10943996" cy="52544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/>
              <a:t>var db = new BlogDbContext();</a:t>
            </a:r>
          </a:p>
          <a:p>
            <a:r>
              <a:rPr lang="en-US" sz="2600" dirty="0"/>
              <a:t>var startDate = new DateTime(2016, 05, 19);</a:t>
            </a:r>
          </a:p>
          <a:p>
            <a:r>
              <a:rPr lang="en-US" sz="2600" dirty="0"/>
              <a:t>var endDate = new DateTime(2016, 06, 14);</a:t>
            </a:r>
          </a:p>
          <a:p>
            <a:pPr>
              <a:spcBef>
                <a:spcPts val="1200"/>
              </a:spcBef>
            </a:pPr>
            <a:r>
              <a:rPr lang="en-US" sz="2600" dirty="0"/>
              <a:t>var posts = </a:t>
            </a:r>
            <a:r>
              <a:rPr lang="en-US" sz="2600" dirty="0" err="1"/>
              <a:t>db.</a:t>
            </a:r>
            <a:r>
              <a:rPr lang="en-US" sz="2600" dirty="0" err="1">
                <a:solidFill>
                  <a:schemeClr val="tx2">
                    <a:lumMod val="75000"/>
                  </a:schemeClr>
                </a:solidFill>
              </a:rPr>
              <a:t>Database.SqlQuery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2600" dirty="0" err="1">
                <a:solidFill>
                  <a:schemeClr val="tx2">
                    <a:lumMod val="75000"/>
                  </a:schemeClr>
                </a:solidFill>
              </a:rPr>
              <a:t>PostData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&gt;</a:t>
            </a:r>
            <a:r>
              <a:rPr lang="en-US" sz="2600" dirty="0"/>
              <a:t>(</a:t>
            </a:r>
          </a:p>
          <a:p>
            <a:r>
              <a:rPr lang="en-US" sz="2600" dirty="0"/>
              <a:t>  @"SELECT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ID</a:t>
            </a:r>
            <a:r>
              <a:rPr lang="en-US" sz="2600" dirty="0"/>
              <a:t>,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Title</a:t>
            </a:r>
            <a:r>
              <a:rPr lang="en-US" sz="2600" dirty="0"/>
              <a:t>,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Date</a:t>
            </a:r>
            <a:r>
              <a:rPr lang="en-US" sz="2600" dirty="0"/>
              <a:t> FROM Posts</a:t>
            </a:r>
          </a:p>
          <a:p>
            <a:r>
              <a:rPr lang="en-US" sz="2600" dirty="0"/>
              <a:t>    WHERE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/>
              <a:t>CONVERT(date,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/>
              <a:t>Date)</a:t>
            </a:r>
          </a:p>
          <a:p>
            <a:r>
              <a:rPr lang="en-US" sz="2600" dirty="0"/>
              <a:t>    BETWEEN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{0}</a:t>
            </a:r>
            <a:r>
              <a:rPr lang="en-US" sz="2600" dirty="0"/>
              <a:t> AND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{1}</a:t>
            </a:r>
          </a:p>
          <a:p>
            <a:r>
              <a:rPr lang="en-US" sz="2600" dirty="0"/>
              <a:t>    ORDER BY Date",</a:t>
            </a:r>
          </a:p>
          <a:p>
            <a:r>
              <a:rPr lang="en-US" sz="2600" dirty="0"/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startDate</a:t>
            </a:r>
            <a:r>
              <a:rPr lang="en-US" sz="2600" dirty="0"/>
              <a:t>,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endDate</a:t>
            </a:r>
            <a:r>
              <a:rPr lang="en-US" sz="2600" dirty="0"/>
              <a:t>);</a:t>
            </a:r>
          </a:p>
          <a:p>
            <a:pPr>
              <a:spcBef>
                <a:spcPts val="1200"/>
              </a:spcBef>
            </a:pPr>
            <a:r>
              <a:rPr lang="en-US" sz="2600" dirty="0"/>
              <a:t>foreach (var p in posts)</a:t>
            </a:r>
          </a:p>
          <a:p>
            <a:r>
              <a:rPr lang="en-US" sz="2600" dirty="0"/>
              <a:t>  Console.WriteLine(</a:t>
            </a:r>
          </a:p>
          <a:p>
            <a:r>
              <a:rPr lang="en-US" sz="2600" dirty="0"/>
              <a:t>    $"#{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p.ID</a:t>
            </a:r>
            <a:r>
              <a:rPr lang="en-US" sz="2600" dirty="0"/>
              <a:t>}: {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p.Title</a:t>
            </a:r>
            <a:r>
              <a:rPr lang="en-US" sz="2600" dirty="0"/>
              <a:t>} ({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p.Date</a:t>
            </a:r>
            <a:r>
              <a:rPr lang="en-US" sz="2600" dirty="0"/>
              <a:t>})");</a:t>
            </a:r>
            <a:endParaRPr lang="en-US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979300" y="3581400"/>
            <a:ext cx="5390744" cy="21767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spc="-50" dirty="0"/>
              <a:t>class PostData</a:t>
            </a:r>
          </a:p>
          <a:p>
            <a:r>
              <a:rPr lang="en-US" sz="2200" spc="-50" dirty="0"/>
              <a:t>{</a:t>
            </a:r>
          </a:p>
          <a:p>
            <a:r>
              <a:rPr lang="en-US" sz="2200" spc="-50" dirty="0"/>
              <a:t>  public int </a:t>
            </a:r>
            <a:r>
              <a:rPr lang="en-US" sz="2200" spc="-50" dirty="0">
                <a:solidFill>
                  <a:schemeClr val="tx2">
                    <a:lumMod val="75000"/>
                  </a:schemeClr>
                </a:solidFill>
              </a:rPr>
              <a:t>ID</a:t>
            </a:r>
            <a:r>
              <a:rPr lang="en-US" sz="2200" spc="-50" dirty="0"/>
              <a:t> {</a:t>
            </a:r>
            <a:r>
              <a:rPr lang="en-US" sz="2200" spc="-50" dirty="0">
                <a:latin typeface="+mn-lt"/>
              </a:rPr>
              <a:t> </a:t>
            </a:r>
            <a:r>
              <a:rPr lang="en-US" sz="2200" spc="-50" dirty="0"/>
              <a:t>get;</a:t>
            </a:r>
            <a:r>
              <a:rPr lang="en-US" sz="2200" spc="-50" dirty="0">
                <a:latin typeface="+mn-lt"/>
              </a:rPr>
              <a:t> </a:t>
            </a:r>
            <a:r>
              <a:rPr lang="en-US" sz="2200" spc="-50" dirty="0"/>
              <a:t>set;</a:t>
            </a:r>
            <a:r>
              <a:rPr lang="en-US" sz="2200" spc="-50" dirty="0">
                <a:latin typeface="+mn-lt"/>
              </a:rPr>
              <a:t> </a:t>
            </a:r>
            <a:r>
              <a:rPr lang="en-US" sz="2200" spc="-50" dirty="0"/>
              <a:t>}</a:t>
            </a:r>
          </a:p>
          <a:p>
            <a:r>
              <a:rPr lang="en-US" sz="2200" spc="-50" dirty="0"/>
              <a:t>  public string </a:t>
            </a:r>
            <a:r>
              <a:rPr lang="en-US" sz="2200" spc="-50" dirty="0">
                <a:solidFill>
                  <a:schemeClr val="tx2">
                    <a:lumMod val="75000"/>
                  </a:schemeClr>
                </a:solidFill>
              </a:rPr>
              <a:t>Title</a:t>
            </a:r>
            <a:r>
              <a:rPr lang="en-US" sz="2200" spc="-50" dirty="0"/>
              <a:t> {</a:t>
            </a:r>
            <a:r>
              <a:rPr lang="en-US" sz="2200" spc="-50" dirty="0">
                <a:latin typeface="+mn-lt"/>
              </a:rPr>
              <a:t> </a:t>
            </a:r>
            <a:r>
              <a:rPr lang="en-US" sz="2200" spc="-50" dirty="0"/>
              <a:t>get;</a:t>
            </a:r>
            <a:r>
              <a:rPr lang="en-US" sz="2200" spc="-50" dirty="0">
                <a:latin typeface="+mn-lt"/>
              </a:rPr>
              <a:t> </a:t>
            </a:r>
            <a:r>
              <a:rPr lang="en-US" sz="2200" spc="-50" dirty="0"/>
              <a:t>set;</a:t>
            </a:r>
            <a:r>
              <a:rPr lang="en-US" sz="2200" spc="-50" dirty="0">
                <a:latin typeface="+mn-lt"/>
              </a:rPr>
              <a:t> </a:t>
            </a:r>
            <a:r>
              <a:rPr lang="en-US" sz="2200" spc="-50" dirty="0"/>
              <a:t>}</a:t>
            </a:r>
          </a:p>
          <a:p>
            <a:r>
              <a:rPr lang="en-US" sz="2200" spc="-50" dirty="0"/>
              <a:t>  public DateTime </a:t>
            </a:r>
            <a:r>
              <a:rPr lang="en-US" sz="2200" spc="-50" dirty="0">
                <a:solidFill>
                  <a:schemeClr val="tx2">
                    <a:lumMod val="75000"/>
                  </a:schemeClr>
                </a:solidFill>
              </a:rPr>
              <a:t>Date</a:t>
            </a:r>
            <a:r>
              <a:rPr lang="en-US" sz="2200" spc="-50" dirty="0"/>
              <a:t> {</a:t>
            </a:r>
            <a:r>
              <a:rPr lang="en-US" sz="2200" spc="-50" dirty="0">
                <a:latin typeface="+mn-lt"/>
              </a:rPr>
              <a:t> </a:t>
            </a:r>
            <a:r>
              <a:rPr lang="en-US" sz="2200" spc="-50" dirty="0"/>
              <a:t>get;</a:t>
            </a:r>
            <a:r>
              <a:rPr lang="en-US" sz="2200" spc="-50" dirty="0">
                <a:latin typeface="+mn-lt"/>
              </a:rPr>
              <a:t> </a:t>
            </a:r>
            <a:r>
              <a:rPr lang="en-US" sz="2200" spc="-50" dirty="0"/>
              <a:t>set;</a:t>
            </a:r>
            <a:r>
              <a:rPr lang="en-US" sz="2200" spc="-50" dirty="0">
                <a:latin typeface="+mn-lt"/>
              </a:rPr>
              <a:t> </a:t>
            </a:r>
            <a:r>
              <a:rPr lang="en-US" sz="2200" spc="-50" dirty="0"/>
              <a:t>}</a:t>
            </a:r>
          </a:p>
          <a:p>
            <a:r>
              <a:rPr lang="en-US" sz="2200" spc="-50" dirty="0"/>
              <a:t>}</a:t>
            </a:r>
            <a:endParaRPr lang="en-US" sz="2200" b="1" spc="-5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2745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2484" y="4923861"/>
            <a:ext cx="110259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CRUD Operations with EF</a:t>
            </a:r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Exercise in Class (Lab)</a:t>
            </a:r>
          </a:p>
        </p:txBody>
      </p:sp>
      <p:pic>
        <p:nvPicPr>
          <p:cNvPr id="7" name="Picture 6" descr="http://www.scimonocesoftware.com/seefinance/SEE%20Finance%20Help/images/Edit_Transaction_128x12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93703">
            <a:off x="2367717" y="1794905"/>
            <a:ext cx="2465190" cy="2465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C:\Trash\table-r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2185">
            <a:off x="6596572" y="1775951"/>
            <a:ext cx="2916394" cy="2340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http://dryicons.com/images/icon_sets/aesthetica/png/128x128/databas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2994">
            <a:off x="4163133" y="2205063"/>
            <a:ext cx="2890058" cy="2233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26945">
            <a:off x="5073757" y="1437499"/>
            <a:ext cx="1413960" cy="124638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451073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ORM Frameworks</a:t>
            </a:r>
            <a:r>
              <a:rPr lang="en-US" sz="3200" dirty="0"/>
              <a:t> maps DB tables to classes</a:t>
            </a:r>
          </a:p>
          <a:p>
            <a:pPr lvl="1"/>
            <a:r>
              <a:rPr lang="en-US" sz="3000" dirty="0"/>
              <a:t>Provide API for queries and CRUD operations</a:t>
            </a:r>
          </a:p>
          <a:p>
            <a:r>
              <a:rPr lang="en-US" sz="3200" dirty="0"/>
              <a:t>Entity Framework is ORM framework for C#</a:t>
            </a:r>
          </a:p>
          <a:p>
            <a:pPr lvl="1"/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DbContext</a:t>
            </a:r>
            <a:r>
              <a:rPr lang="en-US" sz="3000" dirty="0"/>
              <a:t> provides CRUD + LINQ queries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663" y="1447800"/>
            <a:ext cx="2729549" cy="2024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698616" y="3886200"/>
            <a:ext cx="7224596" cy="25152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800" dirty="0"/>
              <a:t>var db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new SomeDbContext()</a:t>
            </a:r>
            <a:r>
              <a:rPr lang="en-US" sz="2800" dirty="0"/>
              <a:t>;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var entity = db.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Entities</a:t>
            </a:r>
            <a:r>
              <a:rPr lang="en-US" sz="2800" dirty="0"/>
              <a:t>.First();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db.Entities.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(new Entity(){ … });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db.Entities.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Remove</a:t>
            </a:r>
            <a:r>
              <a:rPr lang="en-US" sz="2800" dirty="0"/>
              <a:t>(entity);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db.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SaveChanges</a:t>
            </a:r>
            <a:r>
              <a:rPr lang="en-US" sz="2800" dirty="0"/>
              <a:t>();</a:t>
            </a:r>
            <a:endParaRPr lang="en-US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801285" y="3782408"/>
            <a:ext cx="2376960" cy="2488215"/>
            <a:chOff x="8806782" y="3854758"/>
            <a:chExt cx="2376960" cy="2488215"/>
          </a:xfrm>
        </p:grpSpPr>
        <p:pic>
          <p:nvPicPr>
            <p:cNvPr id="10" name="Picture 2" descr="http://dryicons.com/images/icon_sets/aesthetica/png/128x128/databas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2994">
              <a:off x="8806782" y="4506231"/>
              <a:ext cx="2376960" cy="183674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26945">
              <a:off x="9539670" y="3854758"/>
              <a:ext cx="1162928" cy="1025100"/>
            </a:xfrm>
            <a:prstGeom prst="rect">
              <a:avLst/>
            </a:prstGeom>
            <a:effectLst>
              <a:softEdge rad="63500"/>
            </a:effectLst>
          </p:spPr>
        </p:pic>
      </p:grpSp>
    </p:spTree>
    <p:extLst>
      <p:ext uri="{BB962C8B-B14F-4D97-AF65-F5344CB8AC3E}">
        <p14:creationId xmlns:p14="http://schemas.microsoft.com/office/powerpoint/2010/main" val="3952408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Entity Framework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https://softuni.bg/courses/software-technologies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spcBef>
                <a:spcPts val="1200"/>
              </a:spcBef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#7649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057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ORM Frameworks </a:t>
            </a:r>
            <a:r>
              <a:rPr lang="en-US" dirty="0"/>
              <a:t>map OOP classes to database tables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ORM Frameworks – Overview</a:t>
            </a:r>
          </a:p>
        </p:txBody>
      </p:sp>
      <p:pic>
        <p:nvPicPr>
          <p:cNvPr id="2050" name="Picture 2" descr="http://www.agile-code.com/blog/wp-content/uploads/2013/03/ORMMapp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6" y="2051141"/>
            <a:ext cx="8385176" cy="4300396"/>
          </a:xfrm>
          <a:prstGeom prst="roundRect">
            <a:avLst>
              <a:gd name="adj" fmla="val 74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124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DB Tables to Classes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1295400"/>
            <a:ext cx="4381168" cy="5092566"/>
          </a:xfrm>
          <a:prstGeom prst="roundRect">
            <a:avLst>
              <a:gd name="adj" fmla="val 681"/>
            </a:avLst>
          </a:prstGeom>
        </p:spPr>
      </p:pic>
      <p:grpSp>
        <p:nvGrpSpPr>
          <p:cNvPr id="16" name="Group 15"/>
          <p:cNvGrpSpPr/>
          <p:nvPr/>
        </p:nvGrpSpPr>
        <p:grpSpPr>
          <a:xfrm>
            <a:off x="5559546" y="2814798"/>
            <a:ext cx="2620154" cy="2034475"/>
            <a:chOff x="4902679" y="3344655"/>
            <a:chExt cx="2620154" cy="2034475"/>
          </a:xfrm>
        </p:grpSpPr>
        <p:sp>
          <p:nvSpPr>
            <p:cNvPr id="8" name="Cloud 7"/>
            <p:cNvSpPr/>
            <p:nvPr/>
          </p:nvSpPr>
          <p:spPr>
            <a:xfrm>
              <a:off x="5027612" y="3767901"/>
              <a:ext cx="2362200" cy="1371600"/>
            </a:xfrm>
            <a:prstGeom prst="cloud">
              <a:avLst/>
            </a:prstGeom>
            <a:solidFill>
              <a:srgbClr val="515B64"/>
            </a:solidFill>
            <a:ln w="57150" cap="rnd">
              <a:solidFill>
                <a:schemeClr val="accent5">
                  <a:lumMod val="20000"/>
                  <a:lumOff val="80000"/>
                  <a:alpha val="25000"/>
                </a:schemeClr>
              </a:solidFill>
              <a:rou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lIns="0" tIns="0" rIns="0" bIns="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defRPr/>
              </a:pPr>
              <a:r>
                <a:rPr lang="en-US" sz="2800" b="1" dirty="0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itchFamily="34" charset="0"/>
                  <a:cs typeface="Consolas" pitchFamily="49" charset="0"/>
                </a:rPr>
                <a:t>ORM</a:t>
              </a:r>
              <a:endPara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cs typeface="Consolas" pitchFamily="49" charset="0"/>
              </a:endParaRP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defRPr/>
              </a:pPr>
              <a:r>
                <a:rPr lang="en-US" b="1" dirty="0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Framework</a:t>
              </a:r>
              <a:endPara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cs typeface="Consolas" pitchFamily="49" charset="0"/>
              </a:endParaRPr>
            </a:p>
          </p:txBody>
        </p:sp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31847">
              <a:off x="6774468" y="4809934"/>
              <a:ext cx="748365" cy="5570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56795" flipH="1" flipV="1">
              <a:off x="6755625" y="3478069"/>
              <a:ext cx="742410" cy="475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5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977975" flipV="1">
              <a:off x="4995632" y="3511372"/>
              <a:ext cx="724768" cy="533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6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304629" flipV="1">
              <a:off x="4902679" y="4859058"/>
              <a:ext cx="748365" cy="520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</p:grp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5442306" y="1390104"/>
            <a:ext cx="1790797" cy="987428"/>
          </a:xfrm>
          <a:prstGeom prst="wedgeRoundRectCallout">
            <a:avLst>
              <a:gd name="adj1" fmla="val -79480"/>
              <a:gd name="adj2" fmla="val 3885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Relational DB Schema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3378" y="1295400"/>
            <a:ext cx="2762634" cy="5092566"/>
          </a:xfrm>
          <a:prstGeom prst="roundRect">
            <a:avLst>
              <a:gd name="adj" fmla="val 681"/>
            </a:avLst>
          </a:prstGeom>
        </p:spPr>
      </p:pic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6798107" y="5295444"/>
            <a:ext cx="1481922" cy="937361"/>
          </a:xfrm>
          <a:prstGeom prst="wedgeRoundRectCallout">
            <a:avLst>
              <a:gd name="adj1" fmla="val 80092"/>
              <a:gd name="adj2" fmla="val -4108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C# Entity Classes</a:t>
            </a:r>
          </a:p>
        </p:txBody>
      </p:sp>
    </p:spTree>
    <p:extLst>
      <p:ext uri="{BB962C8B-B14F-4D97-AF65-F5344CB8AC3E}">
        <p14:creationId xmlns:p14="http://schemas.microsoft.com/office/powerpoint/2010/main" val="409498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C# / Java / PHP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en-US" dirty="0"/>
              <a:t> are mapped to DB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tables</a:t>
            </a:r>
          </a:p>
          <a:p>
            <a:pPr lvl="1"/>
            <a:r>
              <a:rPr lang="en-US" dirty="0"/>
              <a:t>DB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relationships</a:t>
            </a:r>
            <a:r>
              <a:rPr lang="en-US" dirty="0"/>
              <a:t> are mapped to class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associations</a:t>
            </a:r>
          </a:p>
          <a:p>
            <a:r>
              <a:rPr lang="en-US" dirty="0"/>
              <a:t>ORM provides API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CRUD</a:t>
            </a:r>
            <a:r>
              <a:rPr lang="en-US" dirty="0"/>
              <a:t> operations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</a:t>
            </a:r>
            <a:r>
              <a:rPr lang="en-US" dirty="0"/>
              <a:t> objects / query database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 new object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Update</a:t>
            </a:r>
            <a:r>
              <a:rPr lang="en-US" dirty="0"/>
              <a:t> existing object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Delete</a:t>
            </a:r>
            <a:r>
              <a:rPr lang="en-US" dirty="0"/>
              <a:t> existing object</a:t>
            </a:r>
          </a:p>
          <a:p>
            <a:r>
              <a:rPr lang="en-US" dirty="0"/>
              <a:t>ORM provides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schema synchronization </a:t>
            </a:r>
            <a:r>
              <a:rPr lang="en-US" dirty="0"/>
              <a:t>(DB migrations)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ORM Frameworks – Features</a:t>
            </a:r>
          </a:p>
        </p:txBody>
      </p:sp>
      <p:sp>
        <p:nvSpPr>
          <p:cNvPr id="8" name="Right Brace 7"/>
          <p:cNvSpPr/>
          <p:nvPr/>
        </p:nvSpPr>
        <p:spPr>
          <a:xfrm>
            <a:off x="5942012" y="3200400"/>
            <a:ext cx="381000" cy="2514600"/>
          </a:xfrm>
          <a:prstGeom prst="rightBrac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27812" y="3932006"/>
            <a:ext cx="44133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CRUD operations execute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SQL commands </a:t>
            </a:r>
            <a:r>
              <a:rPr lang="en-US" sz="3200" dirty="0"/>
              <a:t>in the DB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7336" y="1178680"/>
            <a:ext cx="2029076" cy="148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4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Entity Framework </a:t>
            </a:r>
            <a:r>
              <a:rPr lang="en-US" dirty="0"/>
              <a:t>(EF) is modern ORM Framework for C# / .NET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Framework – Overview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6" y="1828800"/>
            <a:ext cx="10667996" cy="466972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BlogDbContext :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DbContext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BlogDbContext() : base("name=BlogDbContext") {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virtual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DbSet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&lt;User&gt; Users { get; set;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virtual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DbSet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&lt;Post&gt; Posts { get; set;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ID, Title, Body, Date, UserID, User }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Comment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ID, Username, PasswordHash, FullName, Posts }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db =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BlogDbContext()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dirty="0"/>
              <a:t>foreach (var p in db.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Posts</a:t>
            </a:r>
            <a:r>
              <a:rPr lang="en-US" dirty="0"/>
              <a:t>)</a:t>
            </a:r>
          </a:p>
          <a:p>
            <a:r>
              <a:rPr lang="en-US" dirty="0"/>
              <a:t>  Console.WriteLine(p.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Title</a:t>
            </a:r>
            <a:r>
              <a:rPr lang="en-US" dirty="0"/>
              <a:t>);</a:t>
            </a:r>
            <a:endParaRPr lang="en-US" sz="6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624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Add new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Entity Data Model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Mapping Existing Database with EF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77" y="1791512"/>
            <a:ext cx="7358635" cy="47105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812" y="2133600"/>
            <a:ext cx="5283778" cy="2057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174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Generate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Code First</a:t>
            </a:r>
            <a:r>
              <a:rPr lang="en-US" sz="3200" dirty="0"/>
              <a:t>" from</a:t>
            </a:r>
            <a:br>
              <a:rPr lang="en-US" sz="3200" dirty="0"/>
            </a:br>
            <a:r>
              <a:rPr lang="en-US" sz="3200" dirty="0"/>
              <a:t>model database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Define the DB connection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 Code First Data Model from Database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1480139"/>
            <a:ext cx="5649958" cy="49206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2" y="3012926"/>
            <a:ext cx="5021170" cy="338787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5660928" y="4572297"/>
            <a:ext cx="345781" cy="2691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87075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1242</Words>
  <Application>Microsoft Office PowerPoint</Application>
  <PresentationFormat>Custom</PresentationFormat>
  <Paragraphs>242</Paragraphs>
  <Slides>26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Consolas</vt:lpstr>
      <vt:lpstr>Corbel</vt:lpstr>
      <vt:lpstr>Wingdings</vt:lpstr>
      <vt:lpstr>Wingdings 2</vt:lpstr>
      <vt:lpstr>SoftUni 16x9</vt:lpstr>
      <vt:lpstr>1_SoftUni 16x9</vt:lpstr>
      <vt:lpstr>Entity Framework (EF)</vt:lpstr>
      <vt:lpstr>Table of Contents</vt:lpstr>
      <vt:lpstr>Have a Question?</vt:lpstr>
      <vt:lpstr>ORM Frameworks – Overview</vt:lpstr>
      <vt:lpstr>Mapping DB Tables to Classes</vt:lpstr>
      <vt:lpstr>ORM Frameworks – Features</vt:lpstr>
      <vt:lpstr>Entity Framework – Overview</vt:lpstr>
      <vt:lpstr>Mapping Existing Database with EF</vt:lpstr>
      <vt:lpstr>EF Code First Data Model from Database</vt:lpstr>
      <vt:lpstr>Defining the DB Connection</vt:lpstr>
      <vt:lpstr>Finish EF Code First Model Generation</vt:lpstr>
      <vt:lpstr>Look inside the Generated Code</vt:lpstr>
      <vt:lpstr>Test the Generated DbContext + Entities</vt:lpstr>
      <vt:lpstr>Mapping DB Tables with EF Code First</vt:lpstr>
      <vt:lpstr>CRUD Operations: Query Data</vt:lpstr>
      <vt:lpstr>The SQL Query Generated by EF</vt:lpstr>
      <vt:lpstr>CRUD Operations: Create New Data</vt:lpstr>
      <vt:lpstr>CRUD Operations: Cascading Insert</vt:lpstr>
      <vt:lpstr>CRUD Operations: Update Existing Data</vt:lpstr>
      <vt:lpstr>CRUD Operations: Delete Existing Data</vt:lpstr>
      <vt:lpstr>Execute Native SQL</vt:lpstr>
      <vt:lpstr>CRUD Operations with EF</vt:lpstr>
      <vt:lpstr>Summary</vt:lpstr>
      <vt:lpstr>Entity Framework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Entity Framework</dc:title>
  <dc:subject>PHP and MySQL Course</dc:subject>
  <dc:creator/>
  <cp:keywords>Entity Framework (EF), SQL, database, table, relationship, SELECT, INSERT, UPDATE, DELETE, JOIN, GROUP BY</cp:keywords>
  <dc:description>https://softuni.bg/courses/software-technologies</dc:description>
  <cp:lastModifiedBy/>
  <cp:revision>1</cp:revision>
  <dcterms:created xsi:type="dcterms:W3CDTF">2014-01-02T17:00:34Z</dcterms:created>
  <dcterms:modified xsi:type="dcterms:W3CDTF">2016-07-13T16:47:44Z</dcterms:modified>
  <cp:category>database, RDBMS, SQL, SQL Server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